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88" r:id="rId9"/>
    <p:sldId id="262" r:id="rId10"/>
    <p:sldId id="309" r:id="rId11"/>
    <p:sldId id="263" r:id="rId12"/>
    <p:sldId id="310" r:id="rId13"/>
    <p:sldId id="264" r:id="rId14"/>
    <p:sldId id="265" r:id="rId15"/>
    <p:sldId id="311" r:id="rId16"/>
    <p:sldId id="291" r:id="rId17"/>
    <p:sldId id="306" r:id="rId18"/>
    <p:sldId id="266" r:id="rId19"/>
    <p:sldId id="267" r:id="rId20"/>
    <p:sldId id="312" r:id="rId21"/>
    <p:sldId id="268" r:id="rId22"/>
    <p:sldId id="269" r:id="rId23"/>
    <p:sldId id="307" r:id="rId24"/>
    <p:sldId id="270" r:id="rId25"/>
    <p:sldId id="271" r:id="rId26"/>
    <p:sldId id="272" r:id="rId27"/>
    <p:sldId id="292" r:id="rId28"/>
    <p:sldId id="308" r:id="rId29"/>
    <p:sldId id="274" r:id="rId30"/>
    <p:sldId id="275" r:id="rId31"/>
    <p:sldId id="276" r:id="rId32"/>
    <p:sldId id="284" r:id="rId33"/>
    <p:sldId id="285" r:id="rId34"/>
    <p:sldId id="277" r:id="rId35"/>
    <p:sldId id="278" r:id="rId36"/>
    <p:sldId id="287" r:id="rId37"/>
    <p:sldId id="286" r:id="rId38"/>
    <p:sldId id="279" r:id="rId39"/>
    <p:sldId id="280" r:id="rId40"/>
    <p:sldId id="313" r:id="rId41"/>
    <p:sldId id="314" r:id="rId42"/>
    <p:sldId id="293" r:id="rId43"/>
    <p:sldId id="294" r:id="rId44"/>
    <p:sldId id="295" r:id="rId45"/>
    <p:sldId id="301" r:id="rId46"/>
    <p:sldId id="296" r:id="rId47"/>
    <p:sldId id="303" r:id="rId48"/>
    <p:sldId id="297" r:id="rId49"/>
    <p:sldId id="302" r:id="rId50"/>
    <p:sldId id="298" r:id="rId51"/>
    <p:sldId id="304" r:id="rId52"/>
    <p:sldId id="299" r:id="rId53"/>
    <p:sldId id="300" r:id="rId54"/>
    <p:sldId id="305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025" autoAdjust="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8E769-9196-43C5-8444-1CA7574171D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4C21C-7217-41DD-81D1-0B39DBF09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22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C21C-7217-41DD-81D1-0B39DBF09EC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628800"/>
            <a:ext cx="7772400" cy="33843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униципальное бюджетное дошкольное образовательное учреждение детский сад комбинированного вида №9      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«малахитовая шкатулка»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ема: «вариативность содержания, форма методов работы с детьми по разным направлениям эстетического воспитания»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>
            <a:normAutofit fontScale="92500"/>
          </a:bodyPr>
          <a:lstStyle/>
          <a:p>
            <a:pPr algn="r"/>
            <a:endParaRPr lang="en-US" sz="1900" dirty="0" smtClean="0"/>
          </a:p>
          <a:p>
            <a:pPr algn="r"/>
            <a:endParaRPr lang="en-US" sz="1900" dirty="0" smtClean="0"/>
          </a:p>
          <a:p>
            <a:pPr algn="r">
              <a:lnSpc>
                <a:spcPct val="120000"/>
              </a:lnSpc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Красноухова В.А.                                                  </a:t>
            </a:r>
          </a:p>
          <a:p>
            <a:pPr algn="r">
              <a:lnSpc>
                <a:spcPct val="120000"/>
              </a:lnSpc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педагог дополнительного образования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352928" cy="1412776"/>
          </a:xfrm>
        </p:spPr>
        <p:txBody>
          <a:bodyPr/>
          <a:lstStyle/>
          <a:p>
            <a:pPr lvl="0"/>
            <a:r>
              <a:rPr lang="ru-RU" dirty="0" smtClean="0"/>
              <a:t>«Батик» </a:t>
            </a:r>
          </a:p>
          <a:p>
            <a:pPr lvl="0"/>
            <a:r>
              <a:rPr lang="ru-RU" dirty="0" smtClean="0"/>
              <a:t>«Путешествие в мир искусства (</a:t>
            </a:r>
            <a:r>
              <a:rPr lang="ru-RU" dirty="0" err="1" smtClean="0"/>
              <a:t>авт.С.К.Кожохина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pic>
        <p:nvPicPr>
          <p:cNvPr id="4" name="Picture 5" descr="G:\фотобатик\P1020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320000" cy="32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G:\фотобатик\P1020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4320000" cy="32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352928" cy="13541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Основными педагогическими условиями реализации художественно - эстетического развития являются: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8712968" cy="1872208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обстановки эмоционального благополучия;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и обновление предметно-развивающей среды;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творческий подход к содержанию образования;</a:t>
            </a:r>
          </a:p>
          <a:p>
            <a:endParaRPr lang="ru-RU" dirty="0"/>
          </a:p>
        </p:txBody>
      </p:sp>
      <p:pic>
        <p:nvPicPr>
          <p:cNvPr id="4" name="Picture 3" descr="G:\фотобатик\P1020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56992"/>
            <a:ext cx="4896544" cy="3159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496944" cy="2952328"/>
          </a:xfrm>
        </p:spPr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вариативность в выборе тем занятий, форм, средств, методов работы с детьми, предоставляемых материалов;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личностно - ориентированного подхода в обучении детей;</a:t>
            </a:r>
          </a:p>
          <a:p>
            <a:endParaRPr lang="ru-RU" dirty="0"/>
          </a:p>
        </p:txBody>
      </p:sp>
      <p:pic>
        <p:nvPicPr>
          <p:cNvPr id="4" name="Picture 2" descr="G:\фотобатик\P1020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48880"/>
            <a:ext cx="5256102" cy="39600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280920" cy="6336704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синтез занятий по рисованию, лепке, аппликации с занятиями по ознакомлению детей с природой; использование музыкальных произведений на занятиях по изобразительной деятельности;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осуществление регионального подхода к отбору содержания изобразительной, музыкальной, игровой и другой художественной деятельности (систематичное ознакомление детей с искусствоведческим материалом художников, поэтов, композиторов, описывающих природу, труд, ХМАО);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взаимодействие с семьями воспитанников;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преемственность в работе с учреждениями культуры.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4969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Одним из важных условий реализации системы художественно-эстетического воспитания в дошкольном учреждении является правильная организация предметно-развивающей среды: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640960" cy="2232248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каждая группа детского сада эстетически оформлена в определенном стиле, оснащены театральные, игровые уголки в группах; центры искусства; музыкальные, книжные уголки, уголки ХМАО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имеется костюмерная с театральным реквизитом;</a:t>
            </a:r>
          </a:p>
          <a:p>
            <a:endParaRPr lang="ru-RU" dirty="0"/>
          </a:p>
        </p:txBody>
      </p:sp>
      <p:pic>
        <p:nvPicPr>
          <p:cNvPr id="6" name="Picture 3" descr="C:\Users\User\Desktop\фото!\хохлома, изба, лебеди\20140827_135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56992"/>
            <a:ext cx="4320000" cy="32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568952" cy="1872208"/>
          </a:xfrm>
        </p:spPr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открыта изостудия, в которой дети занимаются продуктивными видами деятельности, готовят выставки рисунков и поделок, используя нетрадиционные техники изображения;</a:t>
            </a:r>
          </a:p>
          <a:p>
            <a:endParaRPr lang="ru-RU" dirty="0"/>
          </a:p>
        </p:txBody>
      </p:sp>
      <p:pic>
        <p:nvPicPr>
          <p:cNvPr id="4" name="Picture 4" descr="C:\Users\User\Desktop\фото!\хохлома, изба, лебеди\20140827_154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320000" cy="32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\Desktop\фото!\хохлома, изба, лебеди\20140827_135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4320000" cy="32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фото!\хохлома, изба, лебеди\20140827_1356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19999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459" name="Picture 3" descr="C:\Users\User\Desktop\фото!\хохлома, изба, лебеди\20140827_135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320000" cy="3240000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0" name="Picture 4" descr="C:\Users\User\Desktop\фото!\хохлома, изба, лебеди\20140827_135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320000" cy="3240000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1" name="Picture 5" descr="C:\Users\User\Desktop\фото!\хохлома, изба, лебеди\20140827_140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9000"/>
            <a:ext cx="432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352928" cy="3168352"/>
          </a:xfrm>
        </p:spPr>
        <p:txBody>
          <a:bodyPr>
            <a:normAutofit fontScale="925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изостудии оформлен музей народно-прикладного искусства  «Народное мастерство». Имеются в наличии подлинные предметы декоративно-прикладного искусства (дымковские глиняные игрушки, предметы хохломских, гжельских мастеров), необходимый художественный материал для рисования, лепки, аппликации и художественного конструирования, альбомы по ознакомлению с видами и жанрами искусства с методическими разработками по организации занятий с детьми. </a:t>
            </a:r>
          </a:p>
          <a:p>
            <a:endParaRPr lang="ru-RU" dirty="0"/>
          </a:p>
        </p:txBody>
      </p:sp>
      <p:pic>
        <p:nvPicPr>
          <p:cNvPr id="4" name="Picture 5" descr="C:\Users\User\Desktop\фото!\хохлома, изба, лебеди\20140827_135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212976" cy="360004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2" descr="C:\Users\User\Desktop\фото!\хохлома, изба, лебеди\20140827_154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68960"/>
            <a:ext cx="4320000" cy="3600400"/>
          </a:xfrm>
          <a:prstGeom prst="rect">
            <a:avLst/>
          </a:prstGeom>
          <a:ln>
            <a:noFill/>
          </a:ln>
          <a:effectLst>
            <a:outerShdw blurRad="50800" dist="50800" dir="5400000" sx="107000" sy="107000" algn="ctr" rotWithShape="0">
              <a:schemeClr val="accent1">
                <a:lumMod val="50000"/>
              </a:schemeClr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4211960" cy="6192688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создана обстановка мастерской, где пособия и оборудование всегда находятся под рукой у ребенка, побуждая его к действию;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оформлена «Русская изба», где проводятся интегрированные занятия по ознакомлению с бытом и традициями русского народа;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обширная медиатека;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аудио и видео-коллекция;</a:t>
            </a:r>
          </a:p>
          <a:p>
            <a:endParaRPr lang="ru-RU" dirty="0"/>
          </a:p>
        </p:txBody>
      </p:sp>
      <p:pic>
        <p:nvPicPr>
          <p:cNvPr id="4" name="Picture 5" descr="C:\Users\User\Desktop\фото!\хохлома, изба, лебеди\20140827_152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88640"/>
            <a:ext cx="403244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sx="105000" sy="105000" algn="tl" rotWithShape="0">
              <a:schemeClr val="accent1">
                <a:lumMod val="50000"/>
                <a:alpha val="40000"/>
              </a:scheme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E:\фото!\хохлома, изба, лебеди\20140827_151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499992" cy="3374994"/>
          </a:xfrm>
          <a:prstGeom prst="ellipse">
            <a:avLst/>
          </a:prstGeom>
          <a:ln>
            <a:noFill/>
          </a:ln>
          <a:effectLst>
            <a:outerShdw blurRad="50800" dist="50800" dir="5400000" sx="105000" sy="105000" algn="ctr" rotWithShape="0">
              <a:schemeClr val="accent1">
                <a:lumMod val="50000"/>
              </a:schemeClr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8640960" cy="3068960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аудио и видеоаппаратура в группах и музыкальном зале;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имеются методические разработки к занятиям по декоративно – прикладному искусству;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творческий процесс сопровождают художественная литература, поэзия, музыкальные произведения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имеются настенные стенды «Азбука цвета», «Предмет и форма»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театральная студия, где представлены все виды театра.  </a:t>
            </a:r>
          </a:p>
          <a:p>
            <a:endParaRPr lang="ru-RU" dirty="0"/>
          </a:p>
        </p:txBody>
      </p:sp>
      <p:pic>
        <p:nvPicPr>
          <p:cNvPr id="12290" name="Picture 2" descr="G:\фото!\20140827_135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680520" cy="355535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291" name="Picture 3" descr="G:\фото!\20140827_135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068960"/>
            <a:ext cx="3779912" cy="352799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ФГОС представляет собой совокупность обязательных требований к дошкольному образованию, он также является основой для разработки образовательных программ и включает в себя требования к структуре программ, содержание которых должны обеспечивать: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социально - коммуникативное развитие.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познавательное развитие,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речевое развитие,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удожественно - эстетическое.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физическое развитие детей.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65104"/>
            <a:ext cx="3154573" cy="239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496944" cy="1080120"/>
          </a:xfrm>
        </p:spPr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подобраны коллекции картин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Нижневартовских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художников;</a:t>
            </a:r>
          </a:p>
          <a:p>
            <a:endParaRPr lang="ru-RU" dirty="0"/>
          </a:p>
        </p:txBody>
      </p:sp>
      <p:pic>
        <p:nvPicPr>
          <p:cNvPr id="4" name="Picture 4" descr="C:\Users\User\Desktop\фото!\хохлома, изба, лебеди\20140827_135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320000" cy="3240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3" descr="C:\Users\User\Desktop\фото!\хохлома, изба, лебеди\20140827_135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08920"/>
            <a:ext cx="4320000" cy="3240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3529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педагогического взаимодействия педагогов и детей, направленная на эстетическое развитие, строится в ДОУ в трех направлениях: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496944" cy="1800200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специально организованное обучение;</a:t>
            </a:r>
          </a:p>
          <a:p>
            <a:pPr lvl="0"/>
            <a:r>
              <a:rPr lang="ru-RU" dirty="0" smtClean="0"/>
              <a:t>совместная деятельность педагогов и детей;</a:t>
            </a:r>
          </a:p>
          <a:p>
            <a:pPr lvl="0"/>
            <a:r>
              <a:rPr lang="ru-RU" dirty="0" smtClean="0"/>
              <a:t>самостоятельная художественная деятельность детей.</a:t>
            </a:r>
          </a:p>
          <a:p>
            <a:endParaRPr lang="ru-RU" dirty="0"/>
          </a:p>
        </p:txBody>
      </p:sp>
      <p:pic>
        <p:nvPicPr>
          <p:cNvPr id="2050" name="Picture 2" descr="E:\фото!\111\DSC_0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7092280" cy="4095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педагогов и детей осуществляется с учетом дифференцированного подхода и включает разнообразные формы и методы работы: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8496944" cy="187220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непосредственная образовательная деятельность,</a:t>
            </a:r>
          </a:p>
          <a:p>
            <a:pPr lvl="0"/>
            <a:r>
              <a:rPr lang="ru-RU" dirty="0" smtClean="0"/>
              <a:t>праздники</a:t>
            </a:r>
          </a:p>
          <a:p>
            <a:pPr lvl="0"/>
            <a:r>
              <a:rPr lang="ru-RU" dirty="0" smtClean="0"/>
              <a:t>развлечения, ярмарки</a:t>
            </a:r>
          </a:p>
          <a:p>
            <a:pPr lvl="0"/>
            <a:r>
              <a:rPr lang="ru-RU" dirty="0" smtClean="0"/>
              <a:t>тематические музыкальные вечера</a:t>
            </a:r>
          </a:p>
          <a:p>
            <a:pPr lvl="0"/>
            <a:r>
              <a:rPr lang="ru-RU" dirty="0" smtClean="0"/>
              <a:t>театральные пятницы</a:t>
            </a:r>
          </a:p>
          <a:p>
            <a:endParaRPr lang="ru-RU" dirty="0"/>
          </a:p>
        </p:txBody>
      </p:sp>
      <p:pic>
        <p:nvPicPr>
          <p:cNvPr id="14338" name="Picture 2" descr="G:\фото!\111\SDC14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20888"/>
            <a:ext cx="3885916" cy="422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G:\фото!\111\SDC14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320480" cy="3384376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0"/>
            <a:ext cx="6419056" cy="4873752"/>
          </a:xfrm>
        </p:spPr>
        <p:txBody>
          <a:bodyPr/>
          <a:lstStyle/>
          <a:p>
            <a:pPr lvl="0"/>
            <a:r>
              <a:rPr lang="ru-RU" dirty="0" smtClean="0"/>
              <a:t>недели творчества</a:t>
            </a:r>
          </a:p>
          <a:p>
            <a:pPr lvl="0"/>
            <a:r>
              <a:rPr lang="ru-RU" dirty="0" smtClean="0"/>
              <a:t>дидактические игры</a:t>
            </a:r>
          </a:p>
          <a:p>
            <a:pPr lvl="0"/>
            <a:r>
              <a:rPr lang="ru-RU" dirty="0" smtClean="0"/>
              <a:t>выставки рисунков и поделок</a:t>
            </a:r>
          </a:p>
          <a:p>
            <a:pPr lvl="0"/>
            <a:r>
              <a:rPr lang="ru-RU" dirty="0" smtClean="0"/>
              <a:t>мероприятия в библиотеке</a:t>
            </a:r>
          </a:p>
          <a:p>
            <a:pPr lvl="0"/>
            <a:r>
              <a:rPr lang="ru-RU" dirty="0" smtClean="0"/>
              <a:t>создание книг – самоделок</a:t>
            </a:r>
          </a:p>
          <a:p>
            <a:pPr lvl="0"/>
            <a:r>
              <a:rPr lang="ru-RU" dirty="0" smtClean="0"/>
              <a:t> «Неделя сказок»</a:t>
            </a:r>
          </a:p>
          <a:p>
            <a:pPr lvl="0"/>
            <a:r>
              <a:rPr lang="ru-RU" dirty="0" smtClean="0"/>
              <a:t>«Встречи с интересными людьми»</a:t>
            </a:r>
          </a:p>
          <a:p>
            <a:endParaRPr lang="ru-RU" dirty="0"/>
          </a:p>
        </p:txBody>
      </p:sp>
      <p:pic>
        <p:nvPicPr>
          <p:cNvPr id="3074" name="Picture 2" descr="E:\фото!\111\DSC_0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140968"/>
            <a:ext cx="5328592" cy="355003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организована сеть дополнительных образовательных услуг: функционируют кружки эстетической направленности: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4320480" cy="504056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«Волшебный мир батика»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«Рисуем на воде»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«Волшебная кисточка» - по изобразительной деятельности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«Гармония движений» - танцевальный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театральная студия «Арлекин»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«Юный эколог»</a:t>
            </a:r>
          </a:p>
          <a:p>
            <a:endParaRPr lang="ru-RU" dirty="0"/>
          </a:p>
        </p:txBody>
      </p:sp>
      <p:pic>
        <p:nvPicPr>
          <p:cNvPr id="5122" name="Picture 2" descr="E:\фото!\111\SDC1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96752"/>
            <a:ext cx="3840000" cy="2880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3" name="Picture 3" descr="E:\фото!\111\SDC1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789040"/>
            <a:ext cx="4235325" cy="2880000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77809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кружковой работы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208912" cy="172819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обогащение духовного мира детей различными средствами; формирование эстетического отношения к окружающему миру; развитие природных данных детей.</a:t>
            </a:r>
          </a:p>
          <a:p>
            <a:endParaRPr lang="ru-RU" dirty="0"/>
          </a:p>
        </p:txBody>
      </p:sp>
      <p:pic>
        <p:nvPicPr>
          <p:cNvPr id="4098" name="Picture 2" descr="E:\фото!\20130523_142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348880"/>
            <a:ext cx="5532107" cy="41490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дошкольном учреждении создан учебно-методический комплект: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8280920" cy="424847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 художественно-эстетического воспитания и методические рекомендации.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перспективные планы по художественно - эстетическому воспитанию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конспекты НООД, сценарии досугов и праздников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музыкальные игры, а также и по изобразительной деятельности.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 познавательной литературы по ознакомлению детей с миром искусства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из педсоветов, ежегодно, посвящен вопросам художественно-эстетического развития детей, которые проводятся в нетрадиционной форме: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7745288" cy="527720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педагогические советы </a:t>
            </a:r>
          </a:p>
          <a:p>
            <a:endParaRPr lang="ru-RU" dirty="0"/>
          </a:p>
        </p:txBody>
      </p:sp>
      <p:pic>
        <p:nvPicPr>
          <p:cNvPr id="15362" name="Picture 2" descr="G:\фото!\111\SDC13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4616"/>
            <a:ext cx="7704856" cy="5000748"/>
          </a:xfrm>
          <a:prstGeom prst="ellipse">
            <a:avLst/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208912" cy="4248472"/>
          </a:xfrm>
        </p:spPr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«Народное искусство»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«Русь святая»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Теоретические семинары, семинары – практикумы.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«Волшебная сказка на ткани»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творческая мастерская «Оригами» и «Куклы - обереги»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смотры, конкурсы: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«Что нам осень подарила»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творческие недели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«Школа молодого воспитателя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7467600" cy="4873752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анкетирование педагогов по проблемам данного направления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тренинги педагога-психолога с воспитателями,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театральные среды,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посещение методических объединений по художественно – эстетическому развитию детей;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представление своего опыта на городских методических объединениях.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ежегодное проведение городских семинаров для воспитателей по художественно-эстетическому направлению, представление опыта педагогов ДОУ на городских семинарах, фестивалях, конкурсах и научно - практических конференциях.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требования художественно - эстетического развития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4176464" cy="5544616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Предполагают развитие предпосылок ценностно-смыслового восприятия и понимания произведений искусств ( словесного, музыкального, изобразительного), мира природы, становление эстетического отношения к окружающему миру, формирование элементарных представлений о видах искусства, восприятию музыки, художественной литературы.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9680" y="1196752"/>
            <a:ext cx="4517140" cy="460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496944" cy="7060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сотрудничество с семьей строим по двум направлениям: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7673280" cy="55652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1 направление</a:t>
            </a:r>
            <a:endParaRPr lang="ru-RU" dirty="0" smtClean="0"/>
          </a:p>
          <a:p>
            <a:r>
              <a:rPr lang="ru-RU" dirty="0" smtClean="0"/>
              <a:t>включает индивидуальные и наглядно - информационные формы работы: беседы, консультации, информационные стенды, памятки, фотовыставки, вернисажи детских работ. Содержанием данного направления является и  выявление запросов родителей через анкетирование.</a:t>
            </a:r>
          </a:p>
          <a:p>
            <a:pPr>
              <a:buNone/>
            </a:pPr>
            <a:r>
              <a:rPr lang="ru-RU" b="1" dirty="0" smtClean="0"/>
              <a:t>2 направление:</a:t>
            </a:r>
            <a:endParaRPr lang="ru-RU" dirty="0" smtClean="0"/>
          </a:p>
          <a:p>
            <a:r>
              <a:rPr lang="ru-RU" dirty="0" smtClean="0"/>
              <a:t>повышение психолого-педагогической культуры родителей осуществляется через коллективные формы работы, которые обеспечивают организацию продуктивного общения всех участников образовательного пространства.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традиционными стали: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908721"/>
            <a:ext cx="8517632" cy="180020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выставок совместных работ родителей и детей «Осенние фантазии», «Фруктовые зверюшки», «Макаронное творчество», «Новогодняя игрушка» и др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122" name="Picture 2" descr="F:\фото\SDC1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6984776" cy="388368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229600" cy="2448272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фото выставки: «Моя семья» и др.</a:t>
            </a:r>
          </a:p>
          <a:p>
            <a:pPr lvl="0"/>
            <a:r>
              <a:rPr lang="ru-RU" dirty="0" smtClean="0"/>
              <a:t>семейные творческие гостиные, где родители являются участниками театрализованных представлений</a:t>
            </a:r>
          </a:p>
          <a:p>
            <a:endParaRPr lang="ru-RU" dirty="0"/>
          </a:p>
        </p:txBody>
      </p:sp>
      <p:pic>
        <p:nvPicPr>
          <p:cNvPr id="6146" name="Picture 2" descr="F:\фото\SDC13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5027300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50800" dist="50800" dir="5400000" sx="105000" sy="105000" algn="ctr" rotWithShape="0">
              <a:schemeClr val="accent1">
                <a:lumMod val="50000"/>
              </a:schemeClr>
            </a:outerShd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8" name="Picture 4" descr="C:\Users\User\Desktop\фото!\111\SDC14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44824"/>
            <a:ext cx="3168352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50800" dist="50800" dir="5400000" sx="105000" sy="105000" algn="ctr" rotWithShape="0">
              <a:schemeClr val="accent1">
                <a:lumMod val="50000"/>
              </a:schemeClr>
            </a:outerShd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1"/>
            <a:ext cx="8589640" cy="2232248"/>
          </a:xfrm>
        </p:spPr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мастер-классы « Акварельные цветы », «Рисуем деревья», «Роспись дымковских игрушек»; «Хохломские росписи»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д.р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шьют костюмы для праздников своим детям.</a:t>
            </a:r>
          </a:p>
          <a:p>
            <a:endParaRPr lang="ru-RU" dirty="0"/>
          </a:p>
        </p:txBody>
      </p:sp>
      <p:pic>
        <p:nvPicPr>
          <p:cNvPr id="7170" name="Picture 2" descr="C:\Users\User\Desktop\фото!\111\SDC14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556792"/>
            <a:ext cx="3003798" cy="40050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1" name="Picture 3" descr="C:\Users\User\Desktop\фото!\111\SDC14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668011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496944" cy="77809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 детского сада тесно сотрудничает: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964488" cy="2376264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детской библиотекой (дети принимают участие в праздниках «День библиотек»,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неделя», посещают выставки в библиотеке, библиотекари приходят в детский сад с передвижной библиотекой)</a:t>
            </a:r>
          </a:p>
          <a:p>
            <a:endParaRPr lang="ru-RU" dirty="0"/>
          </a:p>
        </p:txBody>
      </p:sp>
      <p:pic>
        <p:nvPicPr>
          <p:cNvPr id="8194" name="Picture 2" descr="C:\Users\User\Desktop\фото!\111\SDC13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User\Desktop\фото!\111\SDC13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4320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332657"/>
            <a:ext cx="8769152" cy="2736304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детской школой искусств (дети выступают у нас в детском саду, посещаем концерты в школе, наши воспитанники занимаются в школе искусств;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природным парком «Сибирские увалы» (участие в конкурсах)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G:\Презентация Сибирские увалы\SDC10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56992"/>
            <a:ext cx="432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7" name="Picture 3" descr="G:\Презентация Сибирские увалы\SDC10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5014661" cy="3528032"/>
          </a:xfrm>
          <a:prstGeom prst="ellipse">
            <a:avLst/>
          </a:prstGeom>
          <a:ln>
            <a:noFill/>
          </a:ln>
          <a:effectLst>
            <a:outerShdw blurRad="50800" dist="50800" dir="5400000" sx="105000" sy="105000" algn="ctr" rotWithShape="0">
              <a:schemeClr val="accent1">
                <a:lumMod val="50000"/>
              </a:schemeClr>
            </a:outerShdw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Презентация Сибирские увалы\SDC1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536504" cy="3014954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Презентация Сибирские увалы\SDC103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3068960"/>
            <a:ext cx="4846320" cy="3632662"/>
          </a:xfrm>
          <a:prstGeom prst="rect">
            <a:avLst/>
          </a:prstGeom>
          <a:noFill/>
        </p:spPr>
      </p:pic>
      <p:pic>
        <p:nvPicPr>
          <p:cNvPr id="12291" name="Picture 3" descr="G:\Презентация Сибирские увалы\SDC10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4860032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352928" cy="1296144"/>
          </a:xfrm>
        </p:spPr>
        <p:txBody>
          <a:bodyPr/>
          <a:lstStyle/>
          <a:p>
            <a:pPr lvl="0"/>
            <a:r>
              <a:rPr lang="ru-RU" dirty="0" smtClean="0"/>
              <a:t>театрами «</a:t>
            </a:r>
            <a:r>
              <a:rPr lang="ru-RU" dirty="0" err="1" smtClean="0"/>
              <a:t>Барабашка</a:t>
            </a:r>
            <a:r>
              <a:rPr lang="ru-RU" dirty="0" smtClean="0"/>
              <a:t>» , «</a:t>
            </a:r>
            <a:r>
              <a:rPr lang="ru-RU" dirty="0" err="1" smtClean="0"/>
              <a:t>чунга</a:t>
            </a:r>
            <a:r>
              <a:rPr lang="ru-RU" dirty="0" smtClean="0"/>
              <a:t>- </a:t>
            </a:r>
            <a:r>
              <a:rPr lang="ru-RU" dirty="0" err="1" smtClean="0"/>
              <a:t>чанга</a:t>
            </a:r>
            <a:r>
              <a:rPr lang="ru-RU" dirty="0" smtClean="0"/>
              <a:t>» (показывают спектакли для детей)</a:t>
            </a:r>
          </a:p>
          <a:p>
            <a:endParaRPr lang="ru-RU" dirty="0"/>
          </a:p>
        </p:txBody>
      </p:sp>
      <p:pic>
        <p:nvPicPr>
          <p:cNvPr id="9218" name="Picture 2" descr="C:\Users\User\Desktop\фото!\111\DSC02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995936" cy="314096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219" name="Picture 3" descr="C:\Users\User\Desktop\фото!\111\DSC02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348880"/>
            <a:ext cx="4572000" cy="3429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4320480" cy="252028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проводятся встречи с художниками и детскими писателями, музыкально-тематические вечера, совместные выставки.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фото!\111\DSC_0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3906727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C:\Users\User\Desktop\фото!\111\SDC15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4248472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Незаменимым средством формирования духовного мира детей является искусство: литература, скульптура, народное творчество, живопись. Оно пробуждает у детей дошкольного возраста эмоционально - творческое начало. Оно также тесно связано с нравственным воспитанием, так как красота выступает своеобразным регулятором человеческих взаимоотношений.</a:t>
            </a:r>
          </a:p>
          <a:p>
            <a:endParaRPr lang="ru-RU" dirty="0"/>
          </a:p>
        </p:txBody>
      </p:sp>
      <p:pic>
        <p:nvPicPr>
          <p:cNvPr id="2050" name="Picture 2" descr="C:\Users\User\Desktop\фото!\20130523_135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3744416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хохлома, изба, лебеди\20140827_135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12976"/>
            <a:ext cx="3672408" cy="2862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820472" cy="3096344"/>
          </a:xfrm>
        </p:spPr>
        <p:txBody>
          <a:bodyPr/>
          <a:lstStyle/>
          <a:p>
            <a:r>
              <a:rPr lang="ru-RU" dirty="0" smtClean="0"/>
              <a:t>Работа всего коллектива, акцент на эстетическом воспитании в течение пяти лет пребывания детей в стенах детского сада, дает свои результаты. К концу дошкольного возраста дети любят и понимают искусство. Большинство детей продолжают занятия в эстетических классах школ города, посещают кружки, школу искусств, Центр детского творчества.</a:t>
            </a:r>
            <a:endParaRPr lang="ru-RU" dirty="0"/>
          </a:p>
        </p:txBody>
      </p:sp>
      <p:pic>
        <p:nvPicPr>
          <p:cNvPr id="4" name="Picture 2" descr="G:\Презентация Сибирские увалы\SDC10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248472" cy="3573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3" descr="G:\Презентация Сибирские увалы\SDC10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4104456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562074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Ebru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764704"/>
            <a:ext cx="8352928" cy="2160240"/>
          </a:xfrm>
        </p:spPr>
        <p:txBody>
          <a:bodyPr/>
          <a:lstStyle/>
          <a:p>
            <a:r>
              <a:rPr lang="ru-RU" dirty="0" smtClean="0"/>
              <a:t>это особая графическая техника создания художественного оттиска за один прием, при котором получается единственный и уникальный отпечаток изображения на бумаге с поверхности воды.</a:t>
            </a:r>
          </a:p>
          <a:p>
            <a:endParaRPr lang="ru-RU" dirty="0"/>
          </a:p>
        </p:txBody>
      </p:sp>
      <p:pic>
        <p:nvPicPr>
          <p:cNvPr id="1026" name="Picture 2" descr="G:\фото!\Новая папка\83037443_4395419_syminagashi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3960440" cy="3934517"/>
          </a:xfrm>
          <a:prstGeom prst="rect">
            <a:avLst/>
          </a:prstGeom>
          <a:noFill/>
        </p:spPr>
      </p:pic>
      <p:pic>
        <p:nvPicPr>
          <p:cNvPr id="1027" name="Picture 3" descr="G:\фото!\Новая папка\Huang-Zhulin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489301" cy="3880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3888432" cy="6336704"/>
          </a:xfrm>
        </p:spPr>
        <p:txBody>
          <a:bodyPr>
            <a:normAutofit/>
          </a:bodyPr>
          <a:lstStyle/>
          <a:p>
            <a:r>
              <a:rPr lang="ru-RU" dirty="0" smtClean="0"/>
              <a:t> Классическое </a:t>
            </a:r>
            <a:r>
              <a:rPr lang="ru-RU" dirty="0" err="1" smtClean="0"/>
              <a:t>Ebru</a:t>
            </a:r>
            <a:r>
              <a:rPr lang="ru-RU" dirty="0" smtClean="0"/>
              <a:t> сочетает в себе элементы живописи и эстампа. В заранее подготовленную воду добавляют экстракт растения </a:t>
            </a:r>
            <a:r>
              <a:rPr lang="ru-RU" dirty="0" err="1" smtClean="0"/>
              <a:t>гевен</a:t>
            </a:r>
            <a:r>
              <a:rPr lang="ru-RU" dirty="0" smtClean="0"/>
              <a:t> (лат. </a:t>
            </a:r>
            <a:r>
              <a:rPr lang="ru-RU" dirty="0" err="1" smtClean="0"/>
              <a:t>Astragalus</a:t>
            </a:r>
            <a:r>
              <a:rPr lang="ru-RU" dirty="0" smtClean="0"/>
              <a:t>), делающими ее более плотной. Эта горная колючка произрастает в Анатолии, Иране, Пакистане, в некоторых районах  Кавказа. </a:t>
            </a:r>
            <a:endParaRPr lang="ru-RU" dirty="0"/>
          </a:p>
        </p:txBody>
      </p:sp>
      <p:pic>
        <p:nvPicPr>
          <p:cNvPr id="8194" name="Picture 2" descr="G:\фото!\Новая папка\ebru-risovanie-na-v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764704"/>
            <a:ext cx="4895850" cy="4251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424936" cy="3528392"/>
          </a:xfrm>
        </p:spPr>
        <p:txBody>
          <a:bodyPr/>
          <a:lstStyle/>
          <a:p>
            <a:r>
              <a:rPr lang="ru-RU" dirty="0" smtClean="0"/>
              <a:t>С помощью кистей и шила на поверхность воды наносят капли краски. Краски для </a:t>
            </a:r>
            <a:r>
              <a:rPr lang="ru-RU" dirty="0" err="1" smtClean="0"/>
              <a:t>эбру</a:t>
            </a:r>
            <a:r>
              <a:rPr lang="ru-RU" dirty="0" smtClean="0"/>
              <a:t> включают в себя натуральный пигмент, воду и желчь. Они очень жидкие по консистенции, по сути цветная вода. Цветные капли на поверхности воды постоянно находятся в движении, расширяясь, либо сужаясь. Каждый последующий цвет наносится поверх предыдущего не смешиваясь с ним, лишь подталкивая первый слои краски к движению!</a:t>
            </a:r>
            <a:endParaRPr lang="ru-RU" dirty="0"/>
          </a:p>
        </p:txBody>
      </p:sp>
      <p:pic>
        <p:nvPicPr>
          <p:cNvPr id="2050" name="Picture 2" descr="G:\фото!\Новая папка\ebru-risovanie-na-vode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3816424" cy="2257425"/>
          </a:xfrm>
          <a:prstGeom prst="rect">
            <a:avLst/>
          </a:prstGeom>
          <a:noFill/>
        </p:spPr>
      </p:pic>
      <p:pic>
        <p:nvPicPr>
          <p:cNvPr id="2051" name="Picture 3" descr="G:\фото!\Новая папка\ebru-risovanie-na-vode2 - коп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645024"/>
            <a:ext cx="4600575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фото!\Новая папка\ebru-risovanie-na-vode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632847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424936" cy="2564904"/>
          </a:xfrm>
        </p:spPr>
        <p:txBody>
          <a:bodyPr/>
          <a:lstStyle/>
          <a:p>
            <a:r>
              <a:rPr lang="ru-RU" dirty="0" err="1" smtClean="0"/>
              <a:t>Эбру</a:t>
            </a:r>
            <a:r>
              <a:rPr lang="ru-RU" dirty="0" smtClean="0"/>
              <a:t> очень музыкальное искусство, мастер создает симфонию цветов и объединяет их в единое изображение при помощи нехитрых инструментов: кисти, шила и гребня. Самым ответственным этапом работы в технике является перенесение изображения с воды на бумагу. </a:t>
            </a:r>
            <a:endParaRPr lang="ru-RU" dirty="0"/>
          </a:p>
        </p:txBody>
      </p:sp>
      <p:pic>
        <p:nvPicPr>
          <p:cNvPr id="4099" name="Picture 3" descr="G:\фото!\Новая папка\83037443_4395419_syminagashi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20888"/>
            <a:ext cx="4772025" cy="4229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фото!\Новая папка\34379ee9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244308" cy="5853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280920" cy="2088232"/>
          </a:xfrm>
        </p:spPr>
        <p:txBody>
          <a:bodyPr/>
          <a:lstStyle/>
          <a:p>
            <a:r>
              <a:rPr lang="ru-RU" dirty="0" smtClean="0"/>
              <a:t>Для этого лист бумаги аккуратно укладывают на поверхность воды и через несколько секунд, обычно считают до десяти и поднимают. Вода при этом остается абсолютно чистой, без краски, а изображение отпечатывается на бумагу.</a:t>
            </a:r>
            <a:endParaRPr lang="ru-RU" dirty="0"/>
          </a:p>
        </p:txBody>
      </p:sp>
      <p:pic>
        <p:nvPicPr>
          <p:cNvPr id="4" name="Picture 2" descr="G:\фото!\Новая папка\ebru-risovanie-na-vod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43150"/>
            <a:ext cx="4733925" cy="4326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фото!\Новая папка\ebru-risovanie-na-vode1 - копия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645024"/>
            <a:ext cx="8496944" cy="3002875"/>
          </a:xfrm>
          <a:prstGeom prst="rect">
            <a:avLst/>
          </a:prstGeom>
          <a:noFill/>
        </p:spPr>
      </p:pic>
      <p:pic>
        <p:nvPicPr>
          <p:cNvPr id="6148" name="Picture 4" descr="G:\фото!\Новая папка\ebru-risovanie-na-vode1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424936" cy="31726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4139952" cy="4464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Воспитание художественно-эстетической культуры ребенка через развитие его творческого потенциала и  создание условий для его самореализации.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 descr="C:\Users\User\Desktop\фото!\111\SDC12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80728"/>
            <a:ext cx="4067944" cy="2942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User\Desktop\фото!\111\SDC12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861048"/>
            <a:ext cx="4104456" cy="27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6868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Основная цель работы педагогического коллектива  ДОУ</a:t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280920" cy="1728192"/>
          </a:xfrm>
        </p:spPr>
        <p:txBody>
          <a:bodyPr/>
          <a:lstStyle/>
          <a:p>
            <a:r>
              <a:rPr lang="ru-RU" dirty="0" smtClean="0"/>
              <a:t>Каждый оттиск </a:t>
            </a:r>
            <a:r>
              <a:rPr lang="ru-RU" dirty="0" err="1" smtClean="0"/>
              <a:t>Эбру</a:t>
            </a:r>
            <a:r>
              <a:rPr lang="ru-RU" dirty="0" smtClean="0"/>
              <a:t> уникален и неповторим.  Изображение, созданное на воде, можно переводить на бумагу, ткань, дерево, стекло и керамику. </a:t>
            </a:r>
            <a:endParaRPr lang="ru-RU" dirty="0"/>
          </a:p>
        </p:txBody>
      </p:sp>
      <p:pic>
        <p:nvPicPr>
          <p:cNvPr id="5122" name="Picture 2" descr="G:\фото!\Новая папка\img_8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7056784" cy="4765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фото!\Новая папка\23951_129972722635711940176_Origina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344816" cy="60708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280920" cy="2448272"/>
          </a:xfrm>
        </p:spPr>
        <p:txBody>
          <a:bodyPr/>
          <a:lstStyle/>
          <a:p>
            <a:r>
              <a:rPr lang="ru-RU" dirty="0" smtClean="0"/>
              <a:t>Самое главное, нужно загустить воду, чтобы краски держались на поверхности( используем  крахмал или обойный клей, можно жидкий клейстер). Краски акриловые либо жидкие масляные, в этом случае дети работают в масках, можно взять краски для </a:t>
            </a:r>
            <a:r>
              <a:rPr lang="ru-RU" dirty="0" err="1" smtClean="0"/>
              <a:t>мраморирования</a:t>
            </a:r>
            <a:r>
              <a:rPr lang="ru-RU" dirty="0" smtClean="0"/>
              <a:t>. Главное верить, что все получится!</a:t>
            </a:r>
          </a:p>
          <a:p>
            <a:endParaRPr lang="ru-RU" dirty="0"/>
          </a:p>
        </p:txBody>
      </p:sp>
      <p:pic>
        <p:nvPicPr>
          <p:cNvPr id="7170" name="Picture 2" descr="G:\фото!\Новая папка\151080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8064896" cy="4167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фото!\Новая папка\16da2fefa7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9773" cy="6257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844824"/>
            <a:ext cx="6552728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Спасибо за </a:t>
            </a:r>
          </a:p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внимание!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88641"/>
            <a:ext cx="8229600" cy="367240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получения ожидаемых результатов в нашем дошкольном учреждении создана система работы по художественно-эстетическому воспитанию, которая состоит из взаимосвязанных между собой компонентов:</a:t>
            </a:r>
            <a:endParaRPr lang="ru-RU" dirty="0"/>
          </a:p>
        </p:txBody>
      </p:sp>
      <p:pic>
        <p:nvPicPr>
          <p:cNvPr id="14338" name="Picture 2" descr="C:\Users\User\Desktop\ФОТКИ\20130314_1401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02309"/>
            <a:ext cx="7344816" cy="4761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"/>
            <a:ext cx="8568952" cy="2348880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обновление содержания образования (выбор программ и технологий);</a:t>
            </a:r>
          </a:p>
          <a:p>
            <a:pPr lvl="0"/>
            <a:r>
              <a:rPr lang="ru-RU" dirty="0" smtClean="0"/>
              <a:t> создание условий для эстетического воспитания (кадровое обеспечение, учебно-методическое обеспечение, создание предметно - развивающей среды);</a:t>
            </a:r>
          </a:p>
        </p:txBody>
      </p:sp>
      <p:pic>
        <p:nvPicPr>
          <p:cNvPr id="15362" name="Picture 2" descr="C:\Users\User\Desktop\книги\P1020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212976"/>
            <a:ext cx="4691180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C:\Users\User\Desktop\книги\P102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3936437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404664"/>
            <a:ext cx="8496944" cy="2636912"/>
          </a:xfrm>
        </p:spPr>
        <p:txBody>
          <a:bodyPr/>
          <a:lstStyle/>
          <a:p>
            <a:pPr lvl="0"/>
            <a:r>
              <a:rPr lang="ru-RU" dirty="0" smtClean="0"/>
              <a:t>организация  образовательного процесса (работа с детьми и родителями);</a:t>
            </a:r>
          </a:p>
          <a:p>
            <a:pPr lvl="0"/>
            <a:r>
              <a:rPr lang="ru-RU" dirty="0" smtClean="0"/>
              <a:t> координация работы с другими учреждениями и организациями.</a:t>
            </a:r>
          </a:p>
          <a:p>
            <a:endParaRPr lang="ru-RU" dirty="0"/>
          </a:p>
        </p:txBody>
      </p:sp>
      <p:pic>
        <p:nvPicPr>
          <p:cNvPr id="16386" name="Picture 2" descr="C:\Users\User\Desktop\фото!\111\SDC12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C:\Users\User\Desktop\фото!\111\SDC14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44824"/>
            <a:ext cx="4187957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 в детском саду по художественно-эстетическому направлению строится в соответствии с требованиями программ: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 useBgFill="1"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496944" cy="439248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«Радуга», </a:t>
            </a:r>
          </a:p>
          <a:p>
            <a:pPr lvl="0"/>
            <a:r>
              <a:rPr lang="ru-RU" dirty="0" smtClean="0"/>
              <a:t>«Из детства в отрочество» </a:t>
            </a:r>
            <a:r>
              <a:rPr lang="ru-RU" dirty="0" err="1" smtClean="0"/>
              <a:t>Т.Н.Дороновой</a:t>
            </a:r>
            <a:r>
              <a:rPr lang="ru-RU" dirty="0" smtClean="0"/>
              <a:t>, в сочетании с парциальными программами: "Приобщение детей к истокам русской национальной культуры" (авт. Князева О.Л.),</a:t>
            </a:r>
          </a:p>
          <a:p>
            <a:pPr lvl="0"/>
            <a:r>
              <a:rPr lang="ru-RU" dirty="0" smtClean="0"/>
              <a:t>"Театр всевозможного" (авт. Буренина А.),</a:t>
            </a:r>
          </a:p>
          <a:p>
            <a:pPr lvl="0"/>
            <a:r>
              <a:rPr lang="ru-RU" dirty="0" smtClean="0"/>
              <a:t>"Волшебный мир театра" (</a:t>
            </a:r>
            <a:r>
              <a:rPr lang="ru-RU" dirty="0" err="1" smtClean="0"/>
              <a:t>авт.С.И.Мерзлякова</a:t>
            </a:r>
            <a:r>
              <a:rPr lang="ru-RU" dirty="0" smtClean="0"/>
              <a:t>), </a:t>
            </a:r>
          </a:p>
          <a:p>
            <a:pPr lvl="0"/>
            <a:r>
              <a:rPr lang="ru-RU" dirty="0" smtClean="0"/>
              <a:t>"Театр - творчество - дети" (авт. Сорокина В.),</a:t>
            </a:r>
          </a:p>
          <a:p>
            <a:pPr lvl="0"/>
            <a:r>
              <a:rPr lang="ru-RU" dirty="0" smtClean="0"/>
              <a:t>«Природа и художник» - </a:t>
            </a:r>
            <a:r>
              <a:rPr lang="ru-RU" dirty="0" err="1" smtClean="0"/>
              <a:t>Копцева</a:t>
            </a:r>
            <a:r>
              <a:rPr lang="ru-RU" dirty="0" smtClean="0"/>
              <a:t> Т.А.,</a:t>
            </a:r>
          </a:p>
          <a:p>
            <a:pPr lvl="0"/>
            <a:r>
              <a:rPr lang="ru-RU" dirty="0" smtClean="0"/>
              <a:t>«Первые шаги в мире искусства»(</a:t>
            </a:r>
            <a:r>
              <a:rPr lang="ru-RU" dirty="0" err="1" smtClean="0"/>
              <a:t>авт.Н.А.Горяева</a:t>
            </a:r>
            <a:r>
              <a:rPr lang="ru-RU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686</TotalTime>
  <Words>1574</Words>
  <Application>Microsoft Office PowerPoint</Application>
  <PresentationFormat>Экран (4:3)</PresentationFormat>
  <Paragraphs>134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Эркер</vt:lpstr>
      <vt:lpstr>                 муниципальное бюджетное дошкольное образовательное учреждение детский сад комбинированного вида №9        «малахитовая шкатулка»    тема: «вариативность содержания, форма методов работы с детьми по разным направлениям эстетического воспитания» </vt:lpstr>
      <vt:lpstr>Слайд 2</vt:lpstr>
      <vt:lpstr>требования художественно - эстетического развития</vt:lpstr>
      <vt:lpstr>Слайд 4</vt:lpstr>
      <vt:lpstr>Основная цель работы педагогического коллектива  ДОУ </vt:lpstr>
      <vt:lpstr>Слайд 6</vt:lpstr>
      <vt:lpstr>Слайд 7</vt:lpstr>
      <vt:lpstr>Слайд 8</vt:lpstr>
      <vt:lpstr>Образовательная деятельность  в детском саду по художественно-эстетическому направлению строится в соответствии с требованиями программ: </vt:lpstr>
      <vt:lpstr>Слайд 10</vt:lpstr>
      <vt:lpstr>Основными педагогическими условиями реализации художественно - эстетического развития являются: </vt:lpstr>
      <vt:lpstr>Слайд 12</vt:lpstr>
      <vt:lpstr>Слайд 13</vt:lpstr>
      <vt:lpstr>Одним из важных условий реализации системы художественно-эстетического воспитания в дошкольном учреждении является правильная организация предметно-развивающей среды: </vt:lpstr>
      <vt:lpstr>Слайд 15</vt:lpstr>
      <vt:lpstr>Слайд 16</vt:lpstr>
      <vt:lpstr>Слайд 17</vt:lpstr>
      <vt:lpstr>Слайд 18</vt:lpstr>
      <vt:lpstr>Слайд 19</vt:lpstr>
      <vt:lpstr>Слайд 20</vt:lpstr>
      <vt:lpstr>Система педагогического взаимодействия педагогов и детей, направленная на эстетическое развитие, строится в ДОУ в трех направлениях: </vt:lpstr>
      <vt:lpstr>взаимодействие педагогов и детей осуществляется с учетом дифференцированного подхода и включает разнообразные формы и методы работы: </vt:lpstr>
      <vt:lpstr>Слайд 23</vt:lpstr>
      <vt:lpstr>В детском саду организована сеть дополнительных образовательных услуг: функционируют кружки эстетической направленности: </vt:lpstr>
      <vt:lpstr>Цель кружковой работы </vt:lpstr>
      <vt:lpstr>В дошкольном учреждении создан учебно-методический комплект: </vt:lpstr>
      <vt:lpstr>Один из педсоветов, ежегодно, посвящен вопросам художественно-эстетического развития детей, которые проводятся в нетрадиционной форме:</vt:lpstr>
      <vt:lpstr>Слайд 28</vt:lpstr>
      <vt:lpstr>Слайд 29</vt:lpstr>
      <vt:lpstr>сотрудничество с семьей строим по двум направлениям:</vt:lpstr>
      <vt:lpstr>традиционными стали: </vt:lpstr>
      <vt:lpstr>Слайд 32</vt:lpstr>
      <vt:lpstr>Слайд 33</vt:lpstr>
      <vt:lpstr>коллектив детского сада тесно сотрудничает: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Эбру  (Ebru) 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Муниципальное бюджетное образовательное учреждение детский сад комбинированного вида №9        «Малахитовая шкатулка»    Тема: «Вариативность содержания, форма методов работы с детьми по разным направлениям эстетического воспитания» </dc:title>
  <dc:creator>User</dc:creator>
  <cp:lastModifiedBy>User</cp:lastModifiedBy>
  <cp:revision>83</cp:revision>
  <dcterms:created xsi:type="dcterms:W3CDTF">2014-08-27T09:04:53Z</dcterms:created>
  <dcterms:modified xsi:type="dcterms:W3CDTF">2014-09-12T14:44:03Z</dcterms:modified>
</cp:coreProperties>
</file>